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sldIdLst>
    <p:sldId id="256" r:id="rId2"/>
    <p:sldId id="306" r:id="rId3"/>
    <p:sldId id="305" r:id="rId4"/>
    <p:sldId id="290" r:id="rId5"/>
    <p:sldId id="293" r:id="rId6"/>
    <p:sldId id="308" r:id="rId7"/>
    <p:sldId id="309" r:id="rId8"/>
    <p:sldId id="310" r:id="rId9"/>
    <p:sldId id="319" r:id="rId10"/>
    <p:sldId id="311" r:id="rId11"/>
    <p:sldId id="317" r:id="rId12"/>
    <p:sldId id="316" r:id="rId13"/>
    <p:sldId id="312" r:id="rId14"/>
    <p:sldId id="296" r:id="rId15"/>
    <p:sldId id="313" r:id="rId16"/>
    <p:sldId id="314" r:id="rId17"/>
    <p:sldId id="315" r:id="rId18"/>
    <p:sldId id="294" r:id="rId19"/>
    <p:sldId id="292" r:id="rId20"/>
    <p:sldId id="298" r:id="rId21"/>
    <p:sldId id="291" r:id="rId22"/>
    <p:sldId id="287" r:id="rId23"/>
    <p:sldId id="318" r:id="rId24"/>
    <p:sldId id="304" r:id="rId25"/>
    <p:sldId id="289" r:id="rId26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218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6017C-84D9-49B1-AC8E-3EBBE391BF36}" type="datetimeFigureOut">
              <a:rPr lang="pl-PL" smtClean="0"/>
              <a:pPr/>
              <a:t>27.11.2017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F359D-EEEA-4345-B725-2A622CBCAEA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6017C-84D9-49B1-AC8E-3EBBE391BF36}" type="datetimeFigureOut">
              <a:rPr lang="pl-PL" smtClean="0"/>
              <a:pPr/>
              <a:t>27.11.2017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F359D-EEEA-4345-B725-2A622CBCAEA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6017C-84D9-49B1-AC8E-3EBBE391BF36}" type="datetimeFigureOut">
              <a:rPr lang="pl-PL" smtClean="0"/>
              <a:pPr/>
              <a:t>27.11.2017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F359D-EEEA-4345-B725-2A622CBCAEA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6017C-84D9-49B1-AC8E-3EBBE391BF36}" type="datetimeFigureOut">
              <a:rPr lang="pl-PL" smtClean="0"/>
              <a:pPr/>
              <a:t>27.11.2017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F359D-EEEA-4345-B725-2A622CBCAEA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6017C-84D9-49B1-AC8E-3EBBE391BF36}" type="datetimeFigureOut">
              <a:rPr lang="pl-PL" smtClean="0"/>
              <a:pPr/>
              <a:t>27.11.2017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F359D-EEEA-4345-B725-2A622CBCAEA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6017C-84D9-49B1-AC8E-3EBBE391BF36}" type="datetimeFigureOut">
              <a:rPr lang="pl-PL" smtClean="0"/>
              <a:pPr/>
              <a:t>27.11.2017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F359D-EEEA-4345-B725-2A622CBCAEA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6017C-84D9-49B1-AC8E-3EBBE391BF36}" type="datetimeFigureOut">
              <a:rPr lang="pl-PL" smtClean="0"/>
              <a:pPr/>
              <a:t>27.11.2017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F359D-EEEA-4345-B725-2A622CBCAEA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6017C-84D9-49B1-AC8E-3EBBE391BF36}" type="datetimeFigureOut">
              <a:rPr lang="pl-PL" smtClean="0"/>
              <a:pPr/>
              <a:t>27.11.2017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F359D-EEEA-4345-B725-2A622CBCAEA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6017C-84D9-49B1-AC8E-3EBBE391BF36}" type="datetimeFigureOut">
              <a:rPr lang="pl-PL" smtClean="0"/>
              <a:pPr/>
              <a:t>27.11.2017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F359D-EEEA-4345-B725-2A622CBCAEA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6017C-84D9-49B1-AC8E-3EBBE391BF36}" type="datetimeFigureOut">
              <a:rPr lang="pl-PL" smtClean="0"/>
              <a:pPr/>
              <a:t>27.11.2017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F359D-EEEA-4345-B725-2A622CBCAEA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6017C-84D9-49B1-AC8E-3EBBE391BF36}" type="datetimeFigureOut">
              <a:rPr lang="pl-PL" smtClean="0"/>
              <a:pPr/>
              <a:t>27.11.2017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3F359D-EEEA-4345-B725-2A622CBCAEA1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F6017C-84D9-49B1-AC8E-3EBBE391BF36}" type="datetimeFigureOut">
              <a:rPr lang="pl-PL" smtClean="0"/>
              <a:pPr/>
              <a:t>27.11.2017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3F359D-EEEA-4345-B725-2A622CBCAEA1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wm.edu.pl/bwz/dla-studentow/wyjazdy-na-studia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://www.uwm.edu.pl/bwz/oferty-praktyk/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://erasmusplus.org.pl/szkolnictwo-wyzsze/oferty-praktyk-zagranicznych/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mailto:anna.boguslawska@uwm.edu.pl" TargetMode="External"/><Relationship Id="rId2" Type="http://schemas.openxmlformats.org/officeDocument/2006/relationships/hyperlink" Target="mailto:agnieszka.matejko@uwm.edu.pl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%20mateusz.pikulinski@uwm.edu.pl" TargetMode="External"/><Relationship Id="rId4" Type="http://schemas.openxmlformats.org/officeDocument/2006/relationships/hyperlink" Target="mailto:biurowzz@gmail.com" TargetMode="Externa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 descr="erasmus-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47664" y="1196752"/>
            <a:ext cx="6264696" cy="1813465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79EEB342-42A1-4495-9510-79EC85F0572D}"/>
              </a:ext>
            </a:extLst>
          </p:cNvPr>
          <p:cNvSpPr txBox="1"/>
          <p:nvPr/>
        </p:nvSpPr>
        <p:spPr>
          <a:xfrm>
            <a:off x="1527130" y="3847784"/>
            <a:ext cx="64807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dirty="0"/>
              <a:t>Biuro ds. Współpracy Międzynarodowej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9" descr="erasmus_plus.png"/>
          <p:cNvPicPr>
            <a:picLocks noChangeAspect="1"/>
          </p:cNvPicPr>
          <p:nvPr/>
        </p:nvPicPr>
        <p:blipFill>
          <a:blip r:embed="rId2" cstate="print">
            <a:lum bright="50000" contrast="-60000"/>
          </a:blip>
          <a:stretch>
            <a:fillRect/>
          </a:stretch>
        </p:blipFill>
        <p:spPr>
          <a:xfrm>
            <a:off x="6300192" y="5359226"/>
            <a:ext cx="2631898" cy="1573635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143000"/>
          </a:xfrm>
        </p:spPr>
        <p:txBody>
          <a:bodyPr>
            <a:noAutofit/>
          </a:bodyPr>
          <a:lstStyle/>
          <a:p>
            <a:r>
              <a:rPr lang="pl-PL" sz="2800" u="sng" dirty="0"/>
              <a:t>Rekrutacja uzupełniającej na studia w roku akademickim 2017/2018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2352005"/>
            <a:ext cx="8229600" cy="45259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pl-PL" b="1" dirty="0">
                <a:solidFill>
                  <a:srgbClr val="FF0000"/>
                </a:solidFill>
              </a:rPr>
              <a:t>15 grudnia </a:t>
            </a:r>
            <a:r>
              <a:rPr lang="pl-PL" dirty="0">
                <a:solidFill>
                  <a:srgbClr val="FF0000"/>
                </a:solidFill>
              </a:rPr>
              <a:t>zakończenie rekrutacji </a:t>
            </a:r>
          </a:p>
          <a:p>
            <a:pPr algn="ctr">
              <a:buNone/>
            </a:pPr>
            <a:r>
              <a:rPr lang="pl-PL" sz="2400" dirty="0">
                <a:solidFill>
                  <a:srgbClr val="FF0000"/>
                </a:solidFill>
              </a:rPr>
              <a:t>(data dostarczenia protokołów oraz formularzy aplikacyjnych </a:t>
            </a:r>
          </a:p>
          <a:p>
            <a:pPr algn="ctr">
              <a:buNone/>
            </a:pPr>
            <a:r>
              <a:rPr lang="pl-PL" sz="2400" dirty="0">
                <a:solidFill>
                  <a:srgbClr val="FF0000"/>
                </a:solidFill>
              </a:rPr>
              <a:t>z systemu </a:t>
            </a:r>
            <a:r>
              <a:rPr lang="pl-PL" sz="2400" dirty="0" err="1">
                <a:solidFill>
                  <a:srgbClr val="FF0000"/>
                </a:solidFill>
              </a:rPr>
              <a:t>USOSweb</a:t>
            </a:r>
            <a:r>
              <a:rPr lang="pl-PL" sz="2400" dirty="0">
                <a:solidFill>
                  <a:srgbClr val="FF0000"/>
                </a:solidFill>
              </a:rPr>
              <a:t>)</a:t>
            </a:r>
          </a:p>
          <a:p>
            <a:pPr>
              <a:buNone/>
            </a:pPr>
            <a:r>
              <a:rPr lang="pl-PL" sz="1800" dirty="0"/>
              <a:t>*jeśli student posiada certyfikat językowy proszę dodać dokument do formularza</a:t>
            </a:r>
          </a:p>
          <a:p>
            <a:pPr>
              <a:buNone/>
            </a:pPr>
            <a:r>
              <a:rPr lang="pl-PL" sz="1800" dirty="0"/>
              <a:t>*jeśli student otrzymuje stypendium socjalne lub posiada zaświadczenie o niepełnosprawności proszę dodać dokument do formularza</a:t>
            </a:r>
          </a:p>
          <a:p>
            <a:pPr algn="ctr">
              <a:buNone/>
            </a:pPr>
            <a:endParaRPr lang="pl-PL" sz="2400" dirty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pl-PL" sz="2000" dirty="0">
                <a:solidFill>
                  <a:srgbClr val="FF0000"/>
                </a:solidFill>
              </a:rPr>
              <a:t>Kolejny etap: dostarczenie porozumienia o programie studiów- LA, zgoda dziekana, zaproszenie (etapy opisane w dalszej części)</a:t>
            </a:r>
          </a:p>
        </p:txBody>
      </p:sp>
    </p:spTree>
    <p:extLst>
      <p:ext uri="{BB962C8B-B14F-4D97-AF65-F5344CB8AC3E}">
        <p14:creationId xmlns:p14="http://schemas.microsoft.com/office/powerpoint/2010/main" val="4169249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ymbol zastępczy zawartości 9" descr="erasmus_plus.pn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bright="50000" contrast="-60000"/>
          </a:blip>
          <a:stretch>
            <a:fillRect/>
          </a:stretch>
        </p:blipFill>
        <p:spPr>
          <a:xfrm>
            <a:off x="5967346" y="5229200"/>
            <a:ext cx="2993198" cy="1789659"/>
          </a:xfr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01929" y="503383"/>
            <a:ext cx="8229600" cy="692696"/>
          </a:xfrm>
        </p:spPr>
        <p:txBody>
          <a:bodyPr>
            <a:normAutofit/>
          </a:bodyPr>
          <a:lstStyle/>
          <a:p>
            <a:r>
              <a:rPr lang="pl-PL" sz="3600" dirty="0"/>
              <a:t>Terminy</a:t>
            </a:r>
          </a:p>
        </p:txBody>
      </p:sp>
      <p:sp>
        <p:nvSpPr>
          <p:cNvPr id="4" name="pole tekstowe 3"/>
          <p:cNvSpPr txBox="1"/>
          <p:nvPr/>
        </p:nvSpPr>
        <p:spPr>
          <a:xfrm>
            <a:off x="183456" y="1700808"/>
            <a:ext cx="885698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u="sng" dirty="0"/>
              <a:t>Wyjazdy na praktyki:</a:t>
            </a:r>
          </a:p>
          <a:p>
            <a:pPr>
              <a:buFont typeface="Arial" pitchFamily="34" charset="0"/>
              <a:buChar char="•"/>
            </a:pPr>
            <a:r>
              <a:rPr lang="pl-PL" dirty="0"/>
              <a:t> </a:t>
            </a:r>
            <a:r>
              <a:rPr lang="pl-PL" b="1" dirty="0"/>
              <a:t>15.01.2018</a:t>
            </a:r>
            <a:r>
              <a:rPr lang="pl-PL" dirty="0"/>
              <a:t>		Dostarczenie protokołów z kwalifikacji wydziałowej oraz 				aplikacji </a:t>
            </a:r>
            <a:r>
              <a:rPr lang="pl-PL" b="1" dirty="0">
                <a:solidFill>
                  <a:srgbClr val="FF0000"/>
                </a:solidFill>
              </a:rPr>
              <a:t>studentów  </a:t>
            </a:r>
            <a:r>
              <a:rPr lang="pl-PL" dirty="0"/>
              <a:t>zakwalifikowanych na wyjazdy na </a:t>
            </a:r>
            <a:r>
              <a:rPr lang="pl-PL" b="1" dirty="0">
                <a:solidFill>
                  <a:srgbClr val="FF0000"/>
                </a:solidFill>
              </a:rPr>
              <a:t>praktyki 			2017/2018; 2018/2019 </a:t>
            </a:r>
            <a:r>
              <a:rPr lang="pl-PL" dirty="0"/>
              <a:t>oraz</a:t>
            </a:r>
            <a:r>
              <a:rPr lang="pl-PL" b="1" dirty="0">
                <a:solidFill>
                  <a:srgbClr val="FF0000"/>
                </a:solidFill>
              </a:rPr>
              <a:t> absolwentów kończących studia w  			semestrze zimowym 2017/2018 </a:t>
            </a:r>
          </a:p>
          <a:p>
            <a:pPr>
              <a:buFont typeface="Arial" pitchFamily="34" charset="0"/>
              <a:buChar char="•"/>
            </a:pPr>
            <a:r>
              <a:rPr lang="pl-PL" dirty="0"/>
              <a:t> </a:t>
            </a:r>
            <a:r>
              <a:rPr lang="pl-PL" b="1" dirty="0"/>
              <a:t>30.04.2018</a:t>
            </a:r>
            <a:r>
              <a:rPr lang="pl-PL" dirty="0"/>
              <a:t>		Dostarczenie protokołów z kwalifikacji wydziałowej oraz 				aplikacji studentów zakwalifikowanych jako </a:t>
            </a:r>
            <a:r>
              <a:rPr lang="pl-PL" b="1" dirty="0">
                <a:solidFill>
                  <a:srgbClr val="FF0000"/>
                </a:solidFill>
              </a:rPr>
              <a:t>absolwenci </a:t>
            </a:r>
            <a:r>
              <a:rPr lang="pl-PL" dirty="0"/>
              <a:t>na 				wyjazdy na </a:t>
            </a:r>
            <a:r>
              <a:rPr lang="pl-PL" b="1" dirty="0">
                <a:solidFill>
                  <a:srgbClr val="FF0000"/>
                </a:solidFill>
              </a:rPr>
              <a:t>praktyki 2017/2018; 2018/2019 </a:t>
            </a:r>
            <a:endParaRPr lang="pl-PL" dirty="0"/>
          </a:p>
          <a:p>
            <a:r>
              <a:rPr lang="pl-PL" u="sng" dirty="0"/>
              <a:t>Wyjazdy na studia:	</a:t>
            </a:r>
            <a:r>
              <a:rPr lang="pl-PL" dirty="0"/>
              <a:t>	</a:t>
            </a:r>
          </a:p>
          <a:p>
            <a:pPr>
              <a:buFont typeface="Arial" pitchFamily="34" charset="0"/>
              <a:buChar char="•"/>
            </a:pPr>
            <a:r>
              <a:rPr lang="pl-PL" b="1" dirty="0"/>
              <a:t>15.03.2018</a:t>
            </a:r>
            <a:r>
              <a:rPr lang="pl-PL" dirty="0"/>
              <a:t>		Dostarczenie protokołów z kwalifikacji wydziałowej oraz 				aplikacji studentów osób zakwalifikowanych na </a:t>
            </a:r>
            <a:r>
              <a:rPr lang="pl-PL" b="1" dirty="0">
                <a:solidFill>
                  <a:srgbClr val="FF0000"/>
                </a:solidFill>
              </a:rPr>
              <a:t>wyjazdy na 			studia 2018/2019 	</a:t>
            </a:r>
            <a:endParaRPr lang="pl-PL" dirty="0"/>
          </a:p>
          <a:p>
            <a:pPr lvl="1">
              <a:buFont typeface="Arial" pitchFamily="34" charset="0"/>
              <a:buChar char="•"/>
            </a:pPr>
            <a:endParaRPr lang="pl-PL" dirty="0"/>
          </a:p>
          <a:p>
            <a:pPr>
              <a:buFont typeface="Arial" pitchFamily="34" charset="0"/>
              <a:buChar char="•"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2804077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9" descr="erasmus_plus.png"/>
          <p:cNvPicPr>
            <a:picLocks noChangeAspect="1"/>
          </p:cNvPicPr>
          <p:nvPr/>
        </p:nvPicPr>
        <p:blipFill>
          <a:blip r:embed="rId2" cstate="print">
            <a:lum bright="50000" contrast="-60000"/>
          </a:blip>
          <a:stretch>
            <a:fillRect/>
          </a:stretch>
        </p:blipFill>
        <p:spPr>
          <a:xfrm>
            <a:off x="5996133" y="5212357"/>
            <a:ext cx="2752331" cy="1645643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/>
          <a:lstStyle/>
          <a:p>
            <a:r>
              <a:rPr lang="pl-PL" dirty="0"/>
              <a:t>Wyjazdy na studia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95536" y="980728"/>
            <a:ext cx="8229600" cy="4525963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pl-PL" sz="2000" dirty="0">
                <a:hlinkClick r:id="rId3"/>
              </a:rPr>
              <a:t>http://www.uwm.edu.pl/bwz/dla-studentow/wyjazdy-na-studia/</a:t>
            </a:r>
            <a:r>
              <a:rPr lang="pl-PL" sz="2000" dirty="0"/>
              <a:t> </a:t>
            </a:r>
          </a:p>
          <a:p>
            <a:pPr>
              <a:buNone/>
            </a:pPr>
            <a:endParaRPr lang="pl-PL" sz="2000" dirty="0"/>
          </a:p>
          <a:p>
            <a:pPr>
              <a:buNone/>
            </a:pPr>
            <a:r>
              <a:rPr lang="pl-PL" sz="2000" dirty="0">
                <a:solidFill>
                  <a:srgbClr val="FF0000"/>
                </a:solidFill>
              </a:rPr>
              <a:t>Jakie dokumenty? </a:t>
            </a:r>
          </a:p>
          <a:p>
            <a:r>
              <a:rPr lang="pl-PL" sz="2000" dirty="0"/>
              <a:t>Na etapie kwalifikacji: Formularz aplikacyjny (</a:t>
            </a:r>
            <a:r>
              <a:rPr lang="pl-PL" sz="2000" dirty="0" err="1"/>
              <a:t>USOSweb</a:t>
            </a:r>
            <a:r>
              <a:rPr lang="pl-PL" sz="2000" dirty="0"/>
              <a:t>), certyfikat językowy, zaświadczenie o stypendium socjalnym, zaświadczenie o niepełnosprawności </a:t>
            </a:r>
          </a:p>
          <a:p>
            <a:r>
              <a:rPr lang="pl-PL" sz="2000" dirty="0"/>
              <a:t>Egzamin językowy (jeśli student nie posiada certyfikatu, organizowany  jest egzamin przez Studium Języków Obcych w Olsztynie), </a:t>
            </a:r>
            <a:br>
              <a:rPr lang="pl-PL" sz="2000" dirty="0"/>
            </a:br>
            <a:r>
              <a:rPr lang="pl-PL" sz="2000" dirty="0"/>
              <a:t>		       </a:t>
            </a:r>
          </a:p>
          <a:p>
            <a:pPr marL="0" indent="0">
              <a:buNone/>
            </a:pPr>
            <a:r>
              <a:rPr lang="pl-PL" sz="2000" dirty="0">
                <a:solidFill>
                  <a:srgbClr val="FF0000"/>
                </a:solidFill>
              </a:rPr>
              <a:t>Po etapie kwalifikacji</a:t>
            </a:r>
            <a:r>
              <a:rPr lang="pl-PL" sz="2000" dirty="0"/>
              <a:t>:</a:t>
            </a:r>
          </a:p>
          <a:p>
            <a:pPr marL="0" indent="0">
              <a:buNone/>
            </a:pPr>
            <a:r>
              <a:rPr lang="pl-PL" sz="2000" dirty="0"/>
              <a:t> -Learning Agrement for </a:t>
            </a:r>
            <a:r>
              <a:rPr lang="pl-PL" sz="2000" dirty="0" err="1"/>
              <a:t>Studies</a:t>
            </a:r>
            <a:r>
              <a:rPr lang="pl-PL" sz="2000" dirty="0"/>
              <a:t> (LA), Zgoda Dziekana, Zaproszenie, karta EKUZ </a:t>
            </a:r>
          </a:p>
          <a:p>
            <a:endParaRPr lang="pl-PL" sz="2000" dirty="0"/>
          </a:p>
          <a:p>
            <a:r>
              <a:rPr lang="pl-PL" sz="2000" dirty="0"/>
              <a:t>Test językowy OLS(on-line), umowa</a:t>
            </a:r>
          </a:p>
          <a:p>
            <a:endParaRPr lang="pl-PL" sz="2000" dirty="0"/>
          </a:p>
          <a:p>
            <a:pPr marL="0" indent="0">
              <a:buNone/>
            </a:pPr>
            <a:r>
              <a:rPr lang="pl-PL" sz="2000" dirty="0">
                <a:solidFill>
                  <a:srgbClr val="FF0000"/>
                </a:solidFill>
              </a:rPr>
              <a:t>Powrót</a:t>
            </a:r>
            <a:r>
              <a:rPr lang="pl-PL" sz="2000" dirty="0"/>
              <a:t>: Potwierdzenie pobytu, </a:t>
            </a:r>
            <a:r>
              <a:rPr lang="pl-PL" sz="2000" dirty="0" err="1"/>
              <a:t>Transcript</a:t>
            </a:r>
            <a:r>
              <a:rPr lang="pl-PL" sz="2000" dirty="0"/>
              <a:t> of </a:t>
            </a:r>
            <a:r>
              <a:rPr lang="pl-PL" sz="2000" dirty="0" err="1"/>
              <a:t>Records</a:t>
            </a:r>
            <a:r>
              <a:rPr lang="pl-PL" sz="2000" dirty="0"/>
              <a:t>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dirty="0"/>
              <a:t>Stypendium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F036BFAE-F0A5-49C1-80C8-898B2016EBD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350" t="13460" r="14562" b="12201"/>
          <a:stretch/>
        </p:blipFill>
        <p:spPr>
          <a:xfrm>
            <a:off x="1367644" y="1772816"/>
            <a:ext cx="6408712" cy="424847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-171400"/>
            <a:ext cx="8229600" cy="1143000"/>
          </a:xfrm>
        </p:spPr>
        <p:txBody>
          <a:bodyPr>
            <a:normAutofit/>
          </a:bodyPr>
          <a:lstStyle/>
          <a:p>
            <a:r>
              <a:rPr lang="pl-PL" sz="2800" dirty="0"/>
              <a:t>Nowa wersja LA</a:t>
            </a:r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99592" y="692696"/>
            <a:ext cx="5359583" cy="6048672"/>
          </a:xfrm>
          <a:prstGeom prst="rect">
            <a:avLst/>
          </a:prstGeom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8F6D30E6-9F7E-45D7-9DA1-4D1A36CDC2DB}"/>
              </a:ext>
            </a:extLst>
          </p:cNvPr>
          <p:cNvSpPr txBox="1"/>
          <p:nvPr/>
        </p:nvSpPr>
        <p:spPr>
          <a:xfrm>
            <a:off x="6259175" y="2348880"/>
            <a:ext cx="273630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 dirty="0"/>
              <a:t>Min. 30 punktów ECTS na semestr,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 dirty="0"/>
              <a:t>zgodność językowa pomiędzy dokumentami (nazwy przedmiotów)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 dirty="0"/>
              <a:t>Wpisujemy kody przedmiotów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 dirty="0"/>
              <a:t>Uzupełniamy język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 dirty="0"/>
              <a:t>Dokument uzupełniamy komputerowo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9EDFBDD0-1CD0-46E6-B119-993FE3C3B8E5}"/>
              </a:ext>
            </a:extLst>
          </p:cNvPr>
          <p:cNvSpPr txBox="1"/>
          <p:nvPr/>
        </p:nvSpPr>
        <p:spPr>
          <a:xfrm>
            <a:off x="6372200" y="5877272"/>
            <a:ext cx="17281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dirty="0"/>
              <a:t>Komplet podpisów </a:t>
            </a:r>
          </a:p>
        </p:txBody>
      </p:sp>
    </p:spTree>
    <p:extLst>
      <p:ext uri="{BB962C8B-B14F-4D97-AF65-F5344CB8AC3E}">
        <p14:creationId xmlns:p14="http://schemas.microsoft.com/office/powerpoint/2010/main" val="8769204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-10956"/>
            <a:ext cx="8229600" cy="1143000"/>
          </a:xfrm>
        </p:spPr>
        <p:txBody>
          <a:bodyPr>
            <a:normAutofit/>
          </a:bodyPr>
          <a:lstStyle/>
          <a:p>
            <a:r>
              <a:rPr lang="pl-PL" sz="2800" dirty="0"/>
              <a:t>Nowa wersja LA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781BF9A8-E308-47EC-81AC-D099B24AFA75}"/>
              </a:ext>
            </a:extLst>
          </p:cNvPr>
          <p:cNvSpPr txBox="1"/>
          <p:nvPr/>
        </p:nvSpPr>
        <p:spPr>
          <a:xfrm>
            <a:off x="5364088" y="1616153"/>
            <a:ext cx="298868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 dirty="0"/>
              <a:t>Dostarczenie zmian (skan dobrej jakości) wraz z podpisami w ciągu 30 dni od daty początkowej mobilności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 dirty="0"/>
              <a:t>Sugerujemy, aby Koordynator/ Dziekan zwrócił uwagę na zmiany studenta </a:t>
            </a:r>
            <a:br>
              <a:rPr lang="pl-PL" sz="1400" dirty="0"/>
            </a:br>
            <a:endParaRPr lang="pl-PL" sz="1400" dirty="0"/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5C19BF7A-E2D1-4365-952A-B4CF6A5679DA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38011" y="3376326"/>
          <a:ext cx="4991163" cy="2917044"/>
        </p:xfrm>
        <a:graphic>
          <a:graphicData uri="http://schemas.openxmlformats.org/drawingml/2006/table">
            <a:tbl>
              <a:tblPr firstRow="1" firstCol="1" bandRow="1"/>
              <a:tblGrid>
                <a:gridCol w="921893">
                  <a:extLst>
                    <a:ext uri="{9D8B030D-6E8A-4147-A177-3AD203B41FA5}">
                      <a16:colId xmlns:a16="http://schemas.microsoft.com/office/drawing/2014/main" val="2680324517"/>
                    </a:ext>
                  </a:extLst>
                </a:gridCol>
                <a:gridCol w="923196">
                  <a:extLst>
                    <a:ext uri="{9D8B030D-6E8A-4147-A177-3AD203B41FA5}">
                      <a16:colId xmlns:a16="http://schemas.microsoft.com/office/drawing/2014/main" val="3420686568"/>
                    </a:ext>
                  </a:extLst>
                </a:gridCol>
                <a:gridCol w="923196">
                  <a:extLst>
                    <a:ext uri="{9D8B030D-6E8A-4147-A177-3AD203B41FA5}">
                      <a16:colId xmlns:a16="http://schemas.microsoft.com/office/drawing/2014/main" val="1838848691"/>
                    </a:ext>
                  </a:extLst>
                </a:gridCol>
                <a:gridCol w="736038">
                  <a:extLst>
                    <a:ext uri="{9D8B030D-6E8A-4147-A177-3AD203B41FA5}">
                      <a16:colId xmlns:a16="http://schemas.microsoft.com/office/drawing/2014/main" val="368944149"/>
                    </a:ext>
                  </a:extLst>
                </a:gridCol>
                <a:gridCol w="743420">
                  <a:extLst>
                    <a:ext uri="{9D8B030D-6E8A-4147-A177-3AD203B41FA5}">
                      <a16:colId xmlns:a16="http://schemas.microsoft.com/office/drawing/2014/main" val="4125846136"/>
                    </a:ext>
                  </a:extLst>
                </a:gridCol>
                <a:gridCol w="743420">
                  <a:extLst>
                    <a:ext uri="{9D8B030D-6E8A-4147-A177-3AD203B41FA5}">
                      <a16:colId xmlns:a16="http://schemas.microsoft.com/office/drawing/2014/main" val="239850424"/>
                    </a:ext>
                  </a:extLst>
                </a:gridCol>
              </a:tblGrid>
              <a:tr h="1094340"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8546363"/>
                  </a:ext>
                </a:extLst>
              </a:tr>
              <a:tr h="1367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Commitment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Name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Email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Position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Date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Signature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6906441"/>
                  </a:ext>
                </a:extLst>
              </a:tr>
              <a:tr h="2735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Student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l-PL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800" i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Student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5718869"/>
                  </a:ext>
                </a:extLst>
              </a:tr>
              <a:tr h="273585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Responsible person at the</a:t>
                      </a:r>
                      <a:r>
                        <a:rPr lang="en-GB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Sending Institution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l-PL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Faculty Coordinator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l-PL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l-PL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8475129"/>
                  </a:ext>
                </a:extLst>
              </a:tr>
              <a:tr h="547170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Dean’s/Institutional Coordinator’s signature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3812127"/>
                  </a:ext>
                </a:extLst>
              </a:tr>
              <a:tr h="4103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Responsible person at the</a:t>
                      </a:r>
                      <a:r>
                        <a:rPr lang="en-GB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Receiving Institution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l-PL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l-PL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l-PL" sz="11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l-PL" sz="11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31458180"/>
                  </a:ext>
                </a:extLst>
              </a:tr>
            </a:tbl>
          </a:graphicData>
        </a:graphic>
      </p:graphicFrame>
      <p:sp>
        <p:nvSpPr>
          <p:cNvPr id="8" name="Rectangle 1">
            <a:extLst>
              <a:ext uri="{FF2B5EF4-FFF2-40B4-BE49-F238E27FC236}">
                <a16:creationId xmlns:a16="http://schemas.microsoft.com/office/drawing/2014/main" id="{0BE8EF38-084F-4A58-80A8-A37EDDA0F5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1672" y="364562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pl-PL" altLang="pl-PL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pl-PL" altLang="pl-P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749170E2-5147-4B6C-92D6-7DDA874B0F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732" y="1268760"/>
            <a:ext cx="5170675" cy="6858000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4B9ACC50-B9D7-4CEB-9314-8A07FD248E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4784" y="3418661"/>
            <a:ext cx="5170676" cy="1110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4313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F94605C-A946-4376-AA65-E2F497158C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1316" y="116632"/>
            <a:ext cx="6141368" cy="504056"/>
          </a:xfrm>
        </p:spPr>
        <p:txBody>
          <a:bodyPr>
            <a:normAutofit fontScale="90000"/>
          </a:bodyPr>
          <a:lstStyle/>
          <a:p>
            <a:r>
              <a:rPr lang="pl-PL" sz="2800" dirty="0"/>
              <a:t>Zakończenie mobilności 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8A467F6F-04DB-4FF9-8432-7215DC3A2F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620688"/>
            <a:ext cx="5433209" cy="6638880"/>
          </a:xfrm>
          <a:prstGeom prst="rect">
            <a:avLst/>
          </a:prstGeom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3C08FD9B-CB15-48AA-84E8-0EC95A265E20}"/>
              </a:ext>
            </a:extLst>
          </p:cNvPr>
          <p:cNvSpPr txBox="1"/>
          <p:nvPr/>
        </p:nvSpPr>
        <p:spPr>
          <a:xfrm>
            <a:off x="5940152" y="1844824"/>
            <a:ext cx="302433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 dirty="0"/>
              <a:t>Student ma prawo dostarczyć </a:t>
            </a:r>
            <a:r>
              <a:rPr lang="pl-PL" sz="1400" dirty="0" err="1"/>
              <a:t>After</a:t>
            </a:r>
            <a:r>
              <a:rPr lang="pl-PL" sz="1400" dirty="0"/>
              <a:t> the </a:t>
            </a:r>
            <a:r>
              <a:rPr lang="pl-PL" sz="1400" dirty="0" err="1"/>
              <a:t>mobility</a:t>
            </a:r>
            <a:r>
              <a:rPr lang="pl-PL" sz="1400" dirty="0"/>
              <a:t> lub </a:t>
            </a:r>
            <a:r>
              <a:rPr lang="pl-PL" sz="1400" dirty="0" err="1"/>
              <a:t>Transcript</a:t>
            </a:r>
            <a:r>
              <a:rPr lang="pl-PL" sz="1400" dirty="0"/>
              <a:t> of </a:t>
            </a:r>
            <a:r>
              <a:rPr lang="pl-PL" sz="1400" dirty="0" err="1"/>
              <a:t>Records</a:t>
            </a:r>
            <a:r>
              <a:rPr lang="pl-PL" sz="1400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 dirty="0"/>
              <a:t>Oryginały muszą być dostarczone do Biura ds. Współpracy Międzynarodowej </a:t>
            </a:r>
          </a:p>
        </p:txBody>
      </p:sp>
    </p:spTree>
    <p:extLst>
      <p:ext uri="{BB962C8B-B14F-4D97-AF65-F5344CB8AC3E}">
        <p14:creationId xmlns:p14="http://schemas.microsoft.com/office/powerpoint/2010/main" val="39875846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98D1324B-6DBF-42DD-B5BA-8B047FD00C1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288" t="7160" r="20862" b="5901"/>
          <a:stretch/>
        </p:blipFill>
        <p:spPr>
          <a:xfrm>
            <a:off x="1637674" y="1105685"/>
            <a:ext cx="5868652" cy="4848107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EB83D30D-0742-4616-8B76-599C3E5C0988}"/>
              </a:ext>
            </a:extLst>
          </p:cNvPr>
          <p:cNvSpPr txBox="1"/>
          <p:nvPr/>
        </p:nvSpPr>
        <p:spPr>
          <a:xfrm>
            <a:off x="1115616" y="453101"/>
            <a:ext cx="66967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Wszelkie informacje dotyczące rekrutacji oraz dokumentów znajdują się na stronie biura w zakładce WYJAZDY NA STUDIA</a:t>
            </a:r>
          </a:p>
        </p:txBody>
      </p:sp>
    </p:spTree>
    <p:extLst>
      <p:ext uri="{BB962C8B-B14F-4D97-AF65-F5344CB8AC3E}">
        <p14:creationId xmlns:p14="http://schemas.microsoft.com/office/powerpoint/2010/main" val="4774287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ymbol zastępczy zawartości 9" descr="erasmus_plus.pn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bright="50000" contrast="-60000"/>
          </a:blip>
          <a:stretch>
            <a:fillRect/>
          </a:stretch>
        </p:blipFill>
        <p:spPr>
          <a:xfrm>
            <a:off x="5508104" y="5060179"/>
            <a:ext cx="3006848" cy="1797821"/>
          </a:xfrm>
        </p:spPr>
      </p:pic>
      <p:sp>
        <p:nvSpPr>
          <p:cNvPr id="8" name="Prostokąt 7"/>
          <p:cNvSpPr/>
          <p:nvPr/>
        </p:nvSpPr>
        <p:spPr>
          <a:xfrm>
            <a:off x="337599" y="332656"/>
            <a:ext cx="8640960" cy="510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b="1" dirty="0"/>
              <a:t>PO WER </a:t>
            </a:r>
            <a:r>
              <a:rPr lang="pl-PL" dirty="0"/>
              <a:t>– Program Operacyjny Wiedza Edukacja Rozwój umożliwia przyznanie dodatkowego wsparcia finansowego dla studentów niepełnosprawnych oraz znajdujących się w trudnej sytuacji materialnej, zaakceptowanych na wyjazd w ramach programu Erasmus+.</a:t>
            </a:r>
          </a:p>
          <a:p>
            <a:endParaRPr lang="pl-PL" dirty="0"/>
          </a:p>
          <a:p>
            <a:r>
              <a:rPr lang="pl-PL" dirty="0"/>
              <a:t>O dodatkowe środki w ramach programu mogą ubiegać się:</a:t>
            </a:r>
          </a:p>
          <a:p>
            <a:r>
              <a:rPr lang="pl-PL" sz="1600" b="1" i="1" dirty="0"/>
              <a:t>- Studenci z orzeczonym stopniem niepełnosprawności</a:t>
            </a:r>
            <a:r>
              <a:rPr lang="pl-PL" sz="1600" dirty="0"/>
              <a:t> – na wyjazdy na studia oraz praktyki</a:t>
            </a:r>
          </a:p>
          <a:p>
            <a:pPr>
              <a:buFontTx/>
              <a:buChar char="-"/>
            </a:pPr>
            <a:r>
              <a:rPr lang="pl-PL" sz="1600" b="1" i="1" dirty="0"/>
              <a:t>Studenci z przyznanym stypendium socjalnym</a:t>
            </a:r>
            <a:r>
              <a:rPr lang="pl-PL" sz="1600" dirty="0"/>
              <a:t>- na wyjazdy na studia. Student, który otrzymał stypendium socjalne w roku 17/18 ma prawo otrzymać środki z Programu PO WER w roku akademickim 18/19 (zaświadczenie z dziekanatu lub decyzja o przyznanym stypendium).</a:t>
            </a:r>
          </a:p>
          <a:p>
            <a:pPr>
              <a:buFontTx/>
              <a:buChar char="-"/>
            </a:pPr>
            <a:r>
              <a:rPr lang="pl-PL" sz="1600" dirty="0"/>
              <a:t>Stypendium przyznane przez UWM oraz z wydziału, z którego odbywa się mobilność (np. osoba zrekrutowana i wyjeżdżająca na studia z Wydziału Humanistycznego, która studiuje jednocześnie na Wydziale Nauk Społecznych nie może przynieść zaświadczenia z WNS tylko WH). </a:t>
            </a:r>
          </a:p>
          <a:p>
            <a:pPr>
              <a:buFontTx/>
              <a:buChar char="-"/>
            </a:pPr>
            <a:endParaRPr lang="pl-PL" sz="1600" dirty="0"/>
          </a:p>
          <a:p>
            <a:r>
              <a:rPr lang="pl-PL" b="1" dirty="0"/>
              <a:t>Stypendium jest wypłacane w walucie polskiej (PLN)</a:t>
            </a:r>
            <a:r>
              <a:rPr lang="pl-PL" dirty="0"/>
              <a:t> na konto wskazane przez stypendystę. Miesięczna stawka dodatkowa wypłacana z budżetu PO WER to 861 PLN. </a:t>
            </a:r>
            <a:r>
              <a:rPr lang="pl-PL" b="1" dirty="0"/>
              <a:t>Studenci powinni sprawdzić numer konta wpisany  do </a:t>
            </a:r>
            <a:r>
              <a:rPr lang="pl-PL" b="1" dirty="0" err="1"/>
              <a:t>USOSweb</a:t>
            </a:r>
            <a:r>
              <a:rPr lang="pl-PL" b="1" dirty="0"/>
              <a:t>- numer konta w PLN !!!!</a:t>
            </a:r>
          </a:p>
          <a:p>
            <a:r>
              <a:rPr lang="pl-PL" b="1" dirty="0"/>
              <a:t>Stypendium  PO WER nie wstrzymuje możliwości  aplikowania oraz wypłaty stypendium socjalnego na UWM. </a:t>
            </a:r>
          </a:p>
        </p:txBody>
      </p:sp>
    </p:spTree>
    <p:extLst>
      <p:ext uri="{BB962C8B-B14F-4D97-AF65-F5344CB8AC3E}">
        <p14:creationId xmlns:p14="http://schemas.microsoft.com/office/powerpoint/2010/main" val="16610506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313BCE7-CB6D-4A4B-B914-8158E1DA1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000" dirty="0"/>
              <a:t>PO WER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60E8F0FF-4D71-4921-AC96-D255AFBC69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138" t="28580" r="20075" b="14721"/>
          <a:stretch/>
        </p:blipFill>
        <p:spPr>
          <a:xfrm>
            <a:off x="1187624" y="1916832"/>
            <a:ext cx="7211144" cy="4006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1339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11B7351-4142-42EE-A035-C5F688A95D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2636912"/>
            <a:ext cx="8229600" cy="1143000"/>
          </a:xfrm>
        </p:spPr>
        <p:txBody>
          <a:bodyPr/>
          <a:lstStyle/>
          <a:p>
            <a:r>
              <a:rPr lang="pl-PL" dirty="0"/>
              <a:t>Wyjazdy na praktyki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713D0B14-69C4-40E7-9A8C-3A181FE9C2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5856" y="3750746"/>
            <a:ext cx="3005588" cy="1798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9910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ymbol zastępczy zawartości 9" descr="erasmus_plus.pn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lum bright="50000" contrast="-60000"/>
          </a:blip>
          <a:stretch>
            <a:fillRect/>
          </a:stretch>
        </p:blipFill>
        <p:spPr>
          <a:xfrm>
            <a:off x="6260582" y="5523386"/>
            <a:ext cx="2631898" cy="1573635"/>
          </a:xfrm>
        </p:spPr>
      </p:pic>
      <p:sp>
        <p:nvSpPr>
          <p:cNvPr id="5" name="Tytuł 4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pl-PL" sz="3200" dirty="0"/>
              <a:t>Wyjazdy na praktyki</a:t>
            </a:r>
          </a:p>
        </p:txBody>
      </p:sp>
      <p:sp>
        <p:nvSpPr>
          <p:cNvPr id="7" name="pole tekstowe 6"/>
          <p:cNvSpPr txBox="1"/>
          <p:nvPr/>
        </p:nvSpPr>
        <p:spPr>
          <a:xfrm>
            <a:off x="251520" y="2880117"/>
            <a:ext cx="849694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/>
              <a:t>Czas trwania praktyki (SMP) </a:t>
            </a:r>
          </a:p>
          <a:p>
            <a:r>
              <a:rPr lang="pl-PL" dirty="0"/>
              <a:t>•Minimum </a:t>
            </a:r>
            <a:r>
              <a:rPr lang="pl-PL" b="1" dirty="0"/>
              <a:t>2 miesiące </a:t>
            </a:r>
            <a:r>
              <a:rPr lang="pl-PL" dirty="0"/>
              <a:t>– Maksymalnie </a:t>
            </a:r>
            <a:r>
              <a:rPr lang="pl-PL" b="1" dirty="0"/>
              <a:t>12 miesięcy </a:t>
            </a:r>
            <a:r>
              <a:rPr lang="pl-PL" dirty="0"/>
              <a:t>(dofinansowanie na okres maksymalnie 3 miesięcy). Koordynator Wydziałowy musi upewnić się, że student posiada wystarczający kapitał do wykorzystania (wcześniejsze uczestnictwo w programie) </a:t>
            </a:r>
          </a:p>
          <a:p>
            <a:pPr>
              <a:buFont typeface="Arial" pitchFamily="34" charset="0"/>
              <a:buChar char="•"/>
            </a:pPr>
            <a:r>
              <a:rPr lang="pl-PL" dirty="0"/>
              <a:t> Student przed wyjazdem otrzymuje 100% grantu</a:t>
            </a:r>
          </a:p>
          <a:p>
            <a:pPr>
              <a:buFont typeface="Arial" pitchFamily="34" charset="0"/>
              <a:buChar char="•"/>
            </a:pPr>
            <a:r>
              <a:rPr lang="pl-PL" dirty="0"/>
              <a:t> Absolwent otrzymuje 70% grantu przed wyjazdem, 30% po rozliczeniu się. </a:t>
            </a:r>
          </a:p>
          <a:p>
            <a:endParaRPr lang="pl-PL" dirty="0"/>
          </a:p>
          <a:p>
            <a:r>
              <a:rPr lang="pl-PL" b="1" dirty="0"/>
              <a:t>Wyjazdy absolwentów na praktyki (SMP) </a:t>
            </a:r>
          </a:p>
          <a:p>
            <a:r>
              <a:rPr lang="pl-PL" dirty="0"/>
              <a:t>•Zgłoszenie musi nastąpić na ostatnim roku studiów (status studenta w momencie aplikowania); </a:t>
            </a:r>
          </a:p>
          <a:p>
            <a:r>
              <a:rPr lang="pl-PL" dirty="0"/>
              <a:t>•Zakończenie wyjazdu w ciągu </a:t>
            </a:r>
            <a:r>
              <a:rPr lang="pl-PL" b="1" dirty="0"/>
              <a:t>12 miesięcy </a:t>
            </a:r>
            <a:r>
              <a:rPr lang="pl-PL" dirty="0"/>
              <a:t>od zakończenia studiów (liczy się data obrony albo ostatniego egzaminu w przypadku niektórych kierunków).</a:t>
            </a: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</p:txBody>
      </p:sp>
      <p:sp>
        <p:nvSpPr>
          <p:cNvPr id="8" name="pole tekstowe 7"/>
          <p:cNvSpPr txBox="1"/>
          <p:nvPr/>
        </p:nvSpPr>
        <p:spPr>
          <a:xfrm>
            <a:off x="251520" y="836712"/>
            <a:ext cx="856895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W programie Erasmus+ na praktykę studencką można wyjechać do zagranicznego przedsiębiorstwa/firmy, placówki naukowo-badawczej, organizacji non-profit i do innych instytucji (jednostki administracji państwowej, muzea, biblioteki, szpitale itp.). </a:t>
            </a:r>
          </a:p>
          <a:p>
            <a:endParaRPr lang="pl-PL" dirty="0"/>
          </a:p>
          <a:p>
            <a:r>
              <a:rPr lang="pl-PL" dirty="0"/>
              <a:t>Nie można odbyć praktyk Erasmusa w instytucjach unijnych, w instytucjach odpowiedzialnych za zarządzanie unijnymi programami, ani w polskich placówkach dyplomatycznych za granicą.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1135944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764704"/>
          </a:xfrm>
        </p:spPr>
        <p:txBody>
          <a:bodyPr>
            <a:normAutofit/>
          </a:bodyPr>
          <a:lstStyle/>
          <a:p>
            <a:r>
              <a:rPr lang="pl-PL" sz="2800" dirty="0"/>
              <a:t>Dokumenty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7544" y="1124744"/>
            <a:ext cx="8229600" cy="4525963"/>
          </a:xfrm>
        </p:spPr>
        <p:txBody>
          <a:bodyPr>
            <a:normAutofit/>
          </a:bodyPr>
          <a:lstStyle/>
          <a:p>
            <a:r>
              <a:rPr lang="pl-PL" sz="2400" dirty="0">
                <a:latin typeface="+mj-lt"/>
              </a:rPr>
              <a:t>Formularz aplikacyjny </a:t>
            </a:r>
          </a:p>
          <a:p>
            <a:r>
              <a:rPr lang="pl-PL" sz="2400" dirty="0" err="1">
                <a:latin typeface="+mj-lt"/>
              </a:rPr>
              <a:t>Letter</a:t>
            </a:r>
            <a:r>
              <a:rPr lang="pl-PL" sz="2400" dirty="0">
                <a:latin typeface="+mj-lt"/>
              </a:rPr>
              <a:t> of </a:t>
            </a:r>
            <a:r>
              <a:rPr lang="pl-PL" sz="2400" dirty="0" err="1">
                <a:latin typeface="+mj-lt"/>
              </a:rPr>
              <a:t>Intent</a:t>
            </a:r>
            <a:endParaRPr lang="pl-PL" sz="2400" dirty="0">
              <a:latin typeface="+mj-lt"/>
            </a:endParaRPr>
          </a:p>
          <a:p>
            <a:r>
              <a:rPr lang="en-US" sz="2400" dirty="0">
                <a:latin typeface="+mj-lt"/>
              </a:rPr>
              <a:t>Learning Agreement for Traineeships (TA)</a:t>
            </a:r>
            <a:endParaRPr lang="pl-PL" sz="2400" dirty="0">
              <a:latin typeface="+mj-lt"/>
            </a:endParaRPr>
          </a:p>
          <a:p>
            <a:r>
              <a:rPr lang="pl-PL" sz="2400" dirty="0">
                <a:latin typeface="+mj-lt"/>
              </a:rPr>
              <a:t>Zgoda dziekana- student</a:t>
            </a:r>
          </a:p>
          <a:p>
            <a:r>
              <a:rPr lang="pl-PL" sz="2400" dirty="0">
                <a:latin typeface="+mj-lt"/>
              </a:rPr>
              <a:t>Formularz danych bankowych</a:t>
            </a:r>
          </a:p>
          <a:p>
            <a:r>
              <a:rPr lang="pl-PL" sz="2400" dirty="0">
                <a:latin typeface="+mj-lt"/>
              </a:rPr>
              <a:t>Ubezpieczenie</a:t>
            </a:r>
          </a:p>
          <a:p>
            <a:r>
              <a:rPr lang="pl-PL" sz="2400" dirty="0">
                <a:latin typeface="+mj-lt"/>
              </a:rPr>
              <a:t>Umowa</a:t>
            </a:r>
          </a:p>
          <a:p>
            <a:r>
              <a:rPr lang="pl-PL" sz="2400" dirty="0">
                <a:latin typeface="+mj-lt"/>
              </a:rPr>
              <a:t>Powrót: </a:t>
            </a:r>
            <a:r>
              <a:rPr lang="pl-PL" sz="2400" dirty="0" err="1">
                <a:latin typeface="+mj-lt"/>
              </a:rPr>
              <a:t>After</a:t>
            </a:r>
            <a:r>
              <a:rPr lang="pl-PL" sz="2400" dirty="0">
                <a:latin typeface="+mj-lt"/>
              </a:rPr>
              <a:t> the </a:t>
            </a:r>
            <a:r>
              <a:rPr lang="pl-PL" sz="2400" dirty="0" err="1">
                <a:latin typeface="+mj-lt"/>
              </a:rPr>
              <a:t>mobility</a:t>
            </a:r>
            <a:r>
              <a:rPr lang="pl-PL" sz="2400" dirty="0">
                <a:latin typeface="+mj-lt"/>
              </a:rPr>
              <a:t>, bilety </a:t>
            </a:r>
          </a:p>
        </p:txBody>
      </p:sp>
      <p:pic>
        <p:nvPicPr>
          <p:cNvPr id="4" name="Symbol zastępczy zawartości 9" descr="erasmus_plus.png"/>
          <p:cNvPicPr>
            <a:picLocks noChangeAspect="1"/>
          </p:cNvPicPr>
          <p:nvPr/>
        </p:nvPicPr>
        <p:blipFill>
          <a:blip r:embed="rId2" cstate="print">
            <a:lum bright="50000" contrast="-60000"/>
          </a:blip>
          <a:stretch>
            <a:fillRect/>
          </a:stretch>
        </p:blipFill>
        <p:spPr>
          <a:xfrm>
            <a:off x="6012160" y="5085184"/>
            <a:ext cx="2769961" cy="1656184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3231" y="476672"/>
            <a:ext cx="4312720" cy="6048672"/>
          </a:xfrm>
          <a:prstGeom prst="rect">
            <a:avLst/>
          </a:prstGeom>
        </p:spPr>
      </p:pic>
      <p:sp>
        <p:nvSpPr>
          <p:cNvPr id="6" name="Elipsa 5"/>
          <p:cNvSpPr/>
          <p:nvPr/>
        </p:nvSpPr>
        <p:spPr>
          <a:xfrm>
            <a:off x="4852534" y="1366620"/>
            <a:ext cx="1217645" cy="30993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cxnSp>
        <p:nvCxnSpPr>
          <p:cNvPr id="8" name="Łącznik prosty ze strzałką 7"/>
          <p:cNvCxnSpPr/>
          <p:nvPr/>
        </p:nvCxnSpPr>
        <p:spPr>
          <a:xfrm flipH="1" flipV="1">
            <a:off x="6070179" y="1568495"/>
            <a:ext cx="965350" cy="22715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ole tekstowe 10"/>
          <p:cNvSpPr txBox="1"/>
          <p:nvPr/>
        </p:nvSpPr>
        <p:spPr>
          <a:xfrm>
            <a:off x="7036138" y="1766442"/>
            <a:ext cx="1525003" cy="19620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350" b="1" dirty="0">
                <a:solidFill>
                  <a:srgbClr val="FF0000"/>
                </a:solidFill>
              </a:rPr>
              <a:t>student wpisuje dane Koordynatora Wydziałowego, a absolwent Koordynatora Uczelnianego </a:t>
            </a:r>
          </a:p>
          <a:p>
            <a:r>
              <a:rPr lang="pl-PL" sz="1350" b="1" dirty="0">
                <a:solidFill>
                  <a:srgbClr val="FF0000"/>
                </a:solidFill>
              </a:rPr>
              <a:t>mgr inż. Agnieszka Matejko</a:t>
            </a:r>
          </a:p>
        </p:txBody>
      </p:sp>
      <p:sp>
        <p:nvSpPr>
          <p:cNvPr id="12" name="Elipsa 11"/>
          <p:cNvSpPr/>
          <p:nvPr/>
        </p:nvSpPr>
        <p:spPr>
          <a:xfrm>
            <a:off x="4411662" y="2431041"/>
            <a:ext cx="881743" cy="2709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cxnSp>
        <p:nvCxnSpPr>
          <p:cNvPr id="14" name="Łącznik prosty ze strzałką 13"/>
          <p:cNvCxnSpPr/>
          <p:nvPr/>
        </p:nvCxnSpPr>
        <p:spPr>
          <a:xfrm flipH="1" flipV="1">
            <a:off x="5293405" y="2689020"/>
            <a:ext cx="1756851" cy="141192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pole tekstowe 17"/>
          <p:cNvSpPr txBox="1"/>
          <p:nvPr/>
        </p:nvSpPr>
        <p:spPr>
          <a:xfrm>
            <a:off x="7078299" y="4107795"/>
            <a:ext cx="156109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350" b="1" dirty="0">
                <a:solidFill>
                  <a:srgbClr val="FF0000"/>
                </a:solidFill>
              </a:rPr>
              <a:t>40h</a:t>
            </a:r>
          </a:p>
        </p:txBody>
      </p:sp>
    </p:spTree>
    <p:extLst>
      <p:ext uri="{BB962C8B-B14F-4D97-AF65-F5344CB8AC3E}">
        <p14:creationId xmlns:p14="http://schemas.microsoft.com/office/powerpoint/2010/main" val="26561583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8110" y="404303"/>
            <a:ext cx="4800829" cy="5760640"/>
          </a:xfrm>
          <a:prstGeom prst="rect">
            <a:avLst/>
          </a:prstGeom>
        </p:spPr>
      </p:pic>
      <p:sp>
        <p:nvSpPr>
          <p:cNvPr id="5" name="Elipsa 4"/>
          <p:cNvSpPr/>
          <p:nvPr/>
        </p:nvSpPr>
        <p:spPr>
          <a:xfrm>
            <a:off x="3692827" y="3544687"/>
            <a:ext cx="911393" cy="36094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cxnSp>
        <p:nvCxnSpPr>
          <p:cNvPr id="7" name="Łącznik prosty ze strzałką 6"/>
          <p:cNvCxnSpPr/>
          <p:nvPr/>
        </p:nvCxnSpPr>
        <p:spPr>
          <a:xfrm flipH="1" flipV="1">
            <a:off x="4550193" y="3763396"/>
            <a:ext cx="2100262" cy="110576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ole tekstowe 10"/>
          <p:cNvSpPr txBox="1"/>
          <p:nvPr/>
        </p:nvSpPr>
        <p:spPr>
          <a:xfrm>
            <a:off x="6658417" y="4688133"/>
            <a:ext cx="17596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350" b="1" dirty="0">
                <a:solidFill>
                  <a:srgbClr val="FF0000"/>
                </a:solidFill>
              </a:rPr>
              <a:t>uzupełniona jedynie w przypadku zmian w programie praktyk lub dat </a:t>
            </a:r>
          </a:p>
        </p:txBody>
      </p:sp>
      <p:cxnSp>
        <p:nvCxnSpPr>
          <p:cNvPr id="15" name="Łącznik prosty ze strzałką 14"/>
          <p:cNvCxnSpPr/>
          <p:nvPr/>
        </p:nvCxnSpPr>
        <p:spPr>
          <a:xfrm flipH="1">
            <a:off x="6377490" y="2280299"/>
            <a:ext cx="342898" cy="68579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pole tekstowe 17"/>
          <p:cNvSpPr txBox="1"/>
          <p:nvPr/>
        </p:nvSpPr>
        <p:spPr>
          <a:xfrm>
            <a:off x="6720388" y="2065241"/>
            <a:ext cx="162426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350" b="1" dirty="0">
                <a:solidFill>
                  <a:srgbClr val="FF0000"/>
                </a:solidFill>
              </a:rPr>
              <a:t>student/absolwent</a:t>
            </a:r>
          </a:p>
        </p:txBody>
      </p:sp>
      <p:cxnSp>
        <p:nvCxnSpPr>
          <p:cNvPr id="20" name="Łącznik prosty ze strzałką 19"/>
          <p:cNvCxnSpPr/>
          <p:nvPr/>
        </p:nvCxnSpPr>
        <p:spPr>
          <a:xfrm flipH="1">
            <a:off x="6377490" y="3014847"/>
            <a:ext cx="884321" cy="4060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pole tekstowe 21"/>
          <p:cNvSpPr txBox="1"/>
          <p:nvPr/>
        </p:nvSpPr>
        <p:spPr>
          <a:xfrm>
            <a:off x="7261811" y="2533326"/>
            <a:ext cx="1588169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350" b="1" dirty="0">
                <a:solidFill>
                  <a:srgbClr val="FF0000"/>
                </a:solidFill>
              </a:rPr>
              <a:t>Koordynator Wydziałowy – student</a:t>
            </a:r>
          </a:p>
          <a:p>
            <a:r>
              <a:rPr lang="pl-PL" sz="1350" b="1" dirty="0">
                <a:solidFill>
                  <a:srgbClr val="FF0000"/>
                </a:solidFill>
              </a:rPr>
              <a:t>Koordynator Uczelniany - absolwent</a:t>
            </a:r>
          </a:p>
        </p:txBody>
      </p:sp>
      <p:cxnSp>
        <p:nvCxnSpPr>
          <p:cNvPr id="25" name="Łącznik prosty ze strzałką 24"/>
          <p:cNvCxnSpPr/>
          <p:nvPr/>
        </p:nvCxnSpPr>
        <p:spPr>
          <a:xfrm flipH="1" flipV="1">
            <a:off x="6399301" y="3157395"/>
            <a:ext cx="667750" cy="63841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pole tekstowe 28"/>
          <p:cNvSpPr txBox="1"/>
          <p:nvPr/>
        </p:nvSpPr>
        <p:spPr>
          <a:xfrm>
            <a:off x="6985839" y="3795806"/>
            <a:ext cx="1245269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350" b="1" dirty="0">
                <a:solidFill>
                  <a:srgbClr val="FF0000"/>
                </a:solidFill>
              </a:rPr>
              <a:t>opiekun – instytucja przyjmująca</a:t>
            </a:r>
          </a:p>
        </p:txBody>
      </p:sp>
    </p:spTree>
    <p:extLst>
      <p:ext uri="{BB962C8B-B14F-4D97-AF65-F5344CB8AC3E}">
        <p14:creationId xmlns:p14="http://schemas.microsoft.com/office/powerpoint/2010/main" val="33171288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656" y="692696"/>
            <a:ext cx="5175526" cy="5597970"/>
          </a:xfrm>
          <a:prstGeom prst="rect">
            <a:avLst/>
          </a:prstGeom>
        </p:spPr>
      </p:pic>
      <p:sp>
        <p:nvSpPr>
          <p:cNvPr id="5" name="Elipsa 4"/>
          <p:cNvSpPr/>
          <p:nvPr/>
        </p:nvSpPr>
        <p:spPr>
          <a:xfrm>
            <a:off x="3499439" y="548316"/>
            <a:ext cx="1127960" cy="36040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350"/>
          </a:p>
        </p:txBody>
      </p:sp>
      <p:cxnSp>
        <p:nvCxnSpPr>
          <p:cNvPr id="7" name="Łącznik prosty ze strzałką 6"/>
          <p:cNvCxnSpPr/>
          <p:nvPr/>
        </p:nvCxnSpPr>
        <p:spPr>
          <a:xfrm flipH="1" flipV="1">
            <a:off x="4716016" y="836712"/>
            <a:ext cx="2376264" cy="115212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ole tekstowe 9"/>
          <p:cNvSpPr txBox="1"/>
          <p:nvPr/>
        </p:nvSpPr>
        <p:spPr>
          <a:xfrm>
            <a:off x="7282114" y="1840832"/>
            <a:ext cx="1561097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350" b="1" dirty="0">
                <a:solidFill>
                  <a:srgbClr val="FF0000"/>
                </a:solidFill>
              </a:rPr>
              <a:t>dokument dostarczany w oryginale potrzebny do rozliczenia praktyk </a:t>
            </a:r>
          </a:p>
        </p:txBody>
      </p:sp>
    </p:spTree>
    <p:extLst>
      <p:ext uri="{BB962C8B-B14F-4D97-AF65-F5344CB8AC3E}">
        <p14:creationId xmlns:p14="http://schemas.microsoft.com/office/powerpoint/2010/main" val="40207346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pl-PL" sz="3200" dirty="0"/>
              <a:t>Stypendium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F53B3CE2-74B2-4FD1-B297-60126FEA8C3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713" t="27320" r="14563" b="7160"/>
          <a:stretch/>
        </p:blipFill>
        <p:spPr>
          <a:xfrm>
            <a:off x="1237475" y="1556792"/>
            <a:ext cx="6669049" cy="4032448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95536" y="5589240"/>
            <a:ext cx="8229600" cy="4525963"/>
          </a:xfrm>
        </p:spPr>
        <p:txBody>
          <a:bodyPr>
            <a:normAutofit/>
          </a:bodyPr>
          <a:lstStyle/>
          <a:p>
            <a:r>
              <a:rPr lang="pl-PL" sz="2400" dirty="0">
                <a:hlinkClick r:id="rId2"/>
              </a:rPr>
              <a:t>http://www.uwm.edu.pl/bwz/oferty-praktyk/</a:t>
            </a:r>
            <a:r>
              <a:rPr lang="pl-PL" sz="2400" dirty="0"/>
              <a:t> </a:t>
            </a:r>
          </a:p>
        </p:txBody>
      </p:sp>
      <p:sp>
        <p:nvSpPr>
          <p:cNvPr id="4" name="Tytuł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pl-PL" sz="3200" dirty="0"/>
              <a:t>Oferta praktyk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672" y="1196752"/>
            <a:ext cx="5756970" cy="4004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404664"/>
            <a:ext cx="7253940" cy="5301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rmAutofit/>
          </a:bodyPr>
          <a:lstStyle/>
          <a:p>
            <a:r>
              <a:rPr lang="pl-PL" sz="3600" dirty="0"/>
              <a:t>Oferta praktyk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23528" y="5445224"/>
            <a:ext cx="8229600" cy="132474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l-PL" sz="2000" dirty="0">
                <a:hlinkClick r:id="rId2"/>
              </a:rPr>
              <a:t>http://erasmusplus.org.pl/szkolnictwo-wyzsze/oferty-praktyk-zagranicznych/</a:t>
            </a:r>
            <a:r>
              <a:rPr lang="pl-PL" sz="2000" dirty="0"/>
              <a:t>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1124744"/>
            <a:ext cx="6381757" cy="3434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4000" dirty="0"/>
              <a:t>Umowy bilateralne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39552" y="1484784"/>
            <a:ext cx="8229600" cy="4525963"/>
          </a:xfrm>
        </p:spPr>
        <p:txBody>
          <a:bodyPr/>
          <a:lstStyle/>
          <a:p>
            <a:r>
              <a:rPr lang="pl-PL" sz="2800" dirty="0"/>
              <a:t>Podpisywane jedynie z uczelniami Państw UE</a:t>
            </a:r>
          </a:p>
          <a:p>
            <a:r>
              <a:rPr lang="pl-PL" sz="2800" dirty="0"/>
              <a:t>Studencie mogą wyjeżdżać  na studia w ramach umów, które zostały zawarte jak również istnieje możliwość nawiązywania nowych umów</a:t>
            </a:r>
          </a:p>
          <a:p>
            <a:r>
              <a:rPr lang="pl-PL" sz="2800" dirty="0"/>
              <a:t>Wykaz umów zamieszczony jest w </a:t>
            </a:r>
            <a:r>
              <a:rPr lang="pl-PL" sz="2800" dirty="0" err="1"/>
              <a:t>USOSweb</a:t>
            </a:r>
            <a:r>
              <a:rPr lang="pl-PL" sz="2800" dirty="0"/>
              <a:t> </a:t>
            </a:r>
          </a:p>
          <a:p>
            <a:endParaRPr lang="pl-PL" dirty="0"/>
          </a:p>
        </p:txBody>
      </p:sp>
      <p:pic>
        <p:nvPicPr>
          <p:cNvPr id="4" name="Symbol zastępczy zawartości 9" descr="erasmus_plus.png"/>
          <p:cNvPicPr>
            <a:picLocks noChangeAspect="1"/>
          </p:cNvPicPr>
          <p:nvPr/>
        </p:nvPicPr>
        <p:blipFill>
          <a:blip r:embed="rId2" cstate="print">
            <a:lum bright="50000" contrast="-60000"/>
          </a:blip>
          <a:stretch>
            <a:fillRect/>
          </a:stretch>
        </p:blipFill>
        <p:spPr>
          <a:xfrm>
            <a:off x="5706214" y="4725144"/>
            <a:ext cx="2872764" cy="1717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3717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4466704D-3966-4916-88C6-1A16ACFDD29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175" t="7160" r="15738" b="7160"/>
          <a:stretch/>
        </p:blipFill>
        <p:spPr>
          <a:xfrm>
            <a:off x="395536" y="116632"/>
            <a:ext cx="8352928" cy="6382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9256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15516" y="1196752"/>
            <a:ext cx="8712968" cy="6192688"/>
          </a:xfrm>
        </p:spPr>
        <p:txBody>
          <a:bodyPr>
            <a:normAutofit/>
          </a:bodyPr>
          <a:lstStyle/>
          <a:p>
            <a:r>
              <a:rPr lang="pl-PL" sz="1600" b="1" dirty="0"/>
              <a:t>mgr inż. Agnieszka Matejko</a:t>
            </a:r>
            <a:br>
              <a:rPr lang="pl-PL" sz="1600" dirty="0"/>
            </a:br>
            <a:r>
              <a:rPr lang="pl-PL" sz="1600" dirty="0"/>
              <a:t>Koordynator Uczelniany Programu Erasmus +</a:t>
            </a:r>
            <a:br>
              <a:rPr lang="pl-PL" sz="1600" dirty="0"/>
            </a:br>
            <a:r>
              <a:rPr lang="pl-PL" sz="1600" dirty="0" err="1">
                <a:hlinkClick r:id="rId2"/>
              </a:rPr>
              <a:t>agnieszka.matejko@uwm.edu.pl</a:t>
            </a:r>
            <a:endParaRPr lang="pl-PL" sz="1600" dirty="0"/>
          </a:p>
          <a:p>
            <a:endParaRPr lang="pl-PL" sz="1600" dirty="0"/>
          </a:p>
          <a:p>
            <a:pPr fontAlgn="base"/>
            <a:r>
              <a:rPr lang="pl-PL" sz="1600" b="1" dirty="0"/>
              <a:t>mgr Anna Bogusławska</a:t>
            </a:r>
            <a:br>
              <a:rPr lang="pl-PL" sz="1600" dirty="0"/>
            </a:br>
            <a:r>
              <a:rPr lang="pl-PL" sz="1600" dirty="0"/>
              <a:t>ERASMUS + – pracownicy wyjeżdżający w celach dydaktycznych i szkoleniowych, studenci przyjeżdżający na studia (</a:t>
            </a:r>
            <a:r>
              <a:rPr lang="pl-PL" sz="1600" dirty="0" err="1"/>
              <a:t>incoming</a:t>
            </a:r>
            <a:r>
              <a:rPr lang="pl-PL" sz="1600" dirty="0"/>
              <a:t>), współpraca z krajami partnerskimi</a:t>
            </a:r>
            <a:br>
              <a:rPr lang="pl-PL" sz="1600" dirty="0"/>
            </a:br>
            <a:r>
              <a:rPr lang="pl-PL" sz="1600" dirty="0"/>
              <a:t>tel. 89 523 34 15</a:t>
            </a:r>
            <a:br>
              <a:rPr lang="pl-PL" sz="1600" dirty="0"/>
            </a:br>
            <a:r>
              <a:rPr lang="pl-PL" sz="1600" dirty="0" err="1">
                <a:hlinkClick r:id="rId3"/>
              </a:rPr>
              <a:t>anna.boguslawska@uwm.edu.pl</a:t>
            </a:r>
            <a:r>
              <a:rPr lang="pl-PL" sz="1600" dirty="0"/>
              <a:t>  </a:t>
            </a:r>
            <a:r>
              <a:rPr lang="pl-PL" sz="1600" dirty="0" err="1">
                <a:hlinkClick r:id="rId4"/>
              </a:rPr>
              <a:t>biurowzz@gmail.com</a:t>
            </a:r>
            <a:r>
              <a:rPr lang="pl-PL" sz="1600" dirty="0"/>
              <a:t> - mail dla studentów</a:t>
            </a:r>
          </a:p>
          <a:p>
            <a:pPr marL="0" indent="0" fontAlgn="base">
              <a:buNone/>
            </a:pPr>
            <a:endParaRPr lang="pl-PL" sz="1600" dirty="0"/>
          </a:p>
          <a:p>
            <a:pPr fontAlgn="base"/>
            <a:r>
              <a:rPr lang="pl-PL" sz="1600" b="1" dirty="0"/>
              <a:t>mgr Mateusz </a:t>
            </a:r>
            <a:r>
              <a:rPr lang="pl-PL" sz="1600" b="1" dirty="0" err="1"/>
              <a:t>Pikuliński</a:t>
            </a:r>
            <a:br>
              <a:rPr lang="pl-PL" sz="1600" dirty="0"/>
            </a:br>
            <a:r>
              <a:rPr lang="pl-PL" sz="1600" dirty="0"/>
              <a:t>ERASMUS + – studenci wyjeżdżający za granicę na studia i praktyki (</a:t>
            </a:r>
            <a:r>
              <a:rPr lang="pl-PL" sz="1600" dirty="0" err="1"/>
              <a:t>outgoing</a:t>
            </a:r>
            <a:r>
              <a:rPr lang="pl-PL" sz="1600" dirty="0"/>
              <a:t>)</a:t>
            </a:r>
            <a:br>
              <a:rPr lang="pl-PL" sz="1600" dirty="0"/>
            </a:br>
            <a:r>
              <a:rPr lang="pl-PL" sz="1600" dirty="0"/>
              <a:t>tel. 89 523 34 15</a:t>
            </a:r>
            <a:br>
              <a:rPr lang="pl-PL" sz="1600" dirty="0"/>
            </a:br>
            <a:r>
              <a:rPr lang="pl-PL" sz="1600" dirty="0" err="1">
                <a:hlinkClick r:id="rId5"/>
              </a:rPr>
              <a:t>mateusz.pikulinski@uwm.edu.pl</a:t>
            </a:r>
            <a:endParaRPr lang="pl-PL" sz="1600" dirty="0"/>
          </a:p>
          <a:p>
            <a:pPr marL="0" indent="0">
              <a:buNone/>
            </a:pPr>
            <a:endParaRPr lang="pl-PL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564904"/>
            <a:ext cx="8229600" cy="1143000"/>
          </a:xfrm>
        </p:spPr>
        <p:txBody>
          <a:bodyPr>
            <a:normAutofit/>
          </a:bodyPr>
          <a:lstStyle/>
          <a:p>
            <a:r>
              <a:rPr lang="pl-PL" dirty="0"/>
              <a:t>Dziękuję za uwagę </a:t>
            </a:r>
            <a:r>
              <a:rPr lang="pl-PL" dirty="0">
                <a:sym typeface="Wingdings" pitchFamily="2" charset="2"/>
              </a:rPr>
              <a:t></a:t>
            </a:r>
            <a:endParaRPr lang="pl-PL" dirty="0"/>
          </a:p>
        </p:txBody>
      </p:sp>
      <p:pic>
        <p:nvPicPr>
          <p:cNvPr id="4" name="Obraz 3" descr="erasmus-logo-high-resolutio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62539" y="5157192"/>
            <a:ext cx="5218922" cy="149036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740</TotalTime>
  <Words>623</Words>
  <Application>Microsoft Office PowerPoint</Application>
  <PresentationFormat>Pokaz na ekranie (4:3)</PresentationFormat>
  <Paragraphs>124</Paragraphs>
  <Slides>25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25</vt:i4>
      </vt:variant>
    </vt:vector>
  </HeadingPairs>
  <TitlesOfParts>
    <vt:vector size="30" baseType="lpstr">
      <vt:lpstr>Arial</vt:lpstr>
      <vt:lpstr>Calibri</vt:lpstr>
      <vt:lpstr>Times New Roman</vt:lpstr>
      <vt:lpstr>Wingdings</vt:lpstr>
      <vt:lpstr>Motyw pakietu Office</vt:lpstr>
      <vt:lpstr>Prezentacja programu PowerPoint</vt:lpstr>
      <vt:lpstr>Rekrutacja uzupełniającej na studia w roku akademickim 2017/2018</vt:lpstr>
      <vt:lpstr>Terminy</vt:lpstr>
      <vt:lpstr>Wyjazdy na studia</vt:lpstr>
      <vt:lpstr>Stypendium</vt:lpstr>
      <vt:lpstr>Nowa wersja LA</vt:lpstr>
      <vt:lpstr>Nowa wersja LA</vt:lpstr>
      <vt:lpstr>Zakończenie mobilności </vt:lpstr>
      <vt:lpstr>Prezentacja programu PowerPoint</vt:lpstr>
      <vt:lpstr>Prezentacja programu PowerPoint</vt:lpstr>
      <vt:lpstr>PO WER</vt:lpstr>
      <vt:lpstr>Wyjazdy na praktyki</vt:lpstr>
      <vt:lpstr>Wyjazdy na praktyki</vt:lpstr>
      <vt:lpstr>Dokumenty</vt:lpstr>
      <vt:lpstr>Prezentacja programu PowerPoint</vt:lpstr>
      <vt:lpstr>Prezentacja programu PowerPoint</vt:lpstr>
      <vt:lpstr>Prezentacja programu PowerPoint</vt:lpstr>
      <vt:lpstr>Stypendium</vt:lpstr>
      <vt:lpstr>Oferta praktyk</vt:lpstr>
      <vt:lpstr>Prezentacja programu PowerPoint</vt:lpstr>
      <vt:lpstr>Oferta praktyk</vt:lpstr>
      <vt:lpstr>Umowy bilateralne</vt:lpstr>
      <vt:lpstr>Prezentacja programu PowerPoint</vt:lpstr>
      <vt:lpstr>Prezentacja programu PowerPoint</vt:lpstr>
      <vt:lpstr>Dziękuję za uwagę </vt:lpstr>
    </vt:vector>
  </TitlesOfParts>
  <Company>w Olsztynie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Spotkanie Informacyjne dla Koordynatorów Wydziałowych Programu Erasmus+</dc:title>
  <dc:creator>j.chaberek</dc:creator>
  <cp:lastModifiedBy>Mateusz</cp:lastModifiedBy>
  <cp:revision>99</cp:revision>
  <dcterms:created xsi:type="dcterms:W3CDTF">2015-12-10T07:54:54Z</dcterms:created>
  <dcterms:modified xsi:type="dcterms:W3CDTF">2017-11-27T09:33:44Z</dcterms:modified>
</cp:coreProperties>
</file>